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ter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0" d="100"/>
          <a:sy n="60" d="100"/>
        </p:scale>
        <p:origin x="53" y="-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691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32500" y="571500"/>
            <a:ext cx="7804111" cy="3719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Educație pentru Dezvoltare Durabilă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 program de formare profesională pentru profesori și formatori în educația pentru dezvoltare durabilă și conștientizarea ecologică</a:t>
            </a:r>
            <a:endParaRPr lang="en-US" sz="175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97309-FB06-24E1-A5F9-3CB622801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210" y="1624902"/>
            <a:ext cx="1520190" cy="1481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Thumbnail for version as of 09:39, 16 June 2016">
            <a:extLst>
              <a:ext uri="{FF2B5EF4-FFF2-40B4-BE49-F238E27FC236}">
                <a16:creationId xmlns:a16="http://schemas.microsoft.com/office/drawing/2014/main" id="{47B00C8D-7E2B-4B51-F0F2-F4CCEB0EF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1990726"/>
            <a:ext cx="3435350" cy="10071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A0A1E-CF76-B2C8-A255-3B39207C3C4E}"/>
              </a:ext>
            </a:extLst>
          </p:cNvPr>
          <p:cNvSpPr txBox="1"/>
          <p:nvPr/>
        </p:nvSpPr>
        <p:spPr>
          <a:xfrm>
            <a:off x="6165849" y="3106768"/>
            <a:ext cx="76707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buNone/>
              <a:tabLst>
                <a:tab pos="2637155" algn="ctr"/>
                <a:tab pos="5274310" algn="r"/>
              </a:tabLst>
            </a:pPr>
            <a:r>
              <a:rPr lang="en-US" sz="1600" b="1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333333"/>
                  </a:solidFill>
                </a:uFill>
                <a:latin typeface="Inter Bold"/>
                <a:ea typeface="Arial Unicode MS"/>
                <a:cs typeface="Arial Unicode MS"/>
              </a:rPr>
              <a:t>Mobility ID:20837</a:t>
            </a:r>
            <a:r>
              <a:rPr lang="en-US" sz="1600" b="1" dirty="0">
                <a:ln>
                  <a:noFill/>
                </a:ln>
                <a:solidFill>
                  <a:srgbClr val="333333"/>
                </a:solidFill>
                <a:effectLst/>
                <a:uFill>
                  <a:solidFill>
                    <a:srgbClr val="333333"/>
                  </a:solidFill>
                </a:uFill>
                <a:latin typeface="Inter Bold"/>
                <a:ea typeface="Arial Unicode MS"/>
                <a:cs typeface="Arial Unicode MS"/>
              </a:rPr>
              <a:t>-</a:t>
            </a:r>
            <a:r>
              <a:rPr lang="en-US" sz="1600" b="1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333333"/>
                  </a:solidFill>
                </a:uFill>
                <a:latin typeface="Inter Bold"/>
                <a:ea typeface="Arial Unicode MS"/>
                <a:cs typeface="Arial Unicode MS"/>
              </a:rPr>
              <a:t>MOB-0001 	   </a:t>
            </a:r>
            <a:endParaRPr lang="ro-RO" sz="1600" b="1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333333"/>
                </a:solidFill>
              </a:uFill>
              <a:latin typeface="Inter Bold"/>
              <a:ea typeface="Arial Unicode MS"/>
              <a:cs typeface="Arial Unicode MS"/>
            </a:endParaRPr>
          </a:p>
          <a:p>
            <a:pPr marL="0" marR="0" algn="just">
              <a:buNone/>
              <a:tabLst>
                <a:tab pos="2637155" algn="ctr"/>
                <a:tab pos="5274310" algn="r"/>
              </a:tabLst>
            </a:pPr>
            <a:r>
              <a:rPr lang="en-US" sz="1600" b="1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333333"/>
                  </a:solidFill>
                </a:uFill>
                <a:latin typeface="Inter Bold"/>
                <a:ea typeface="Arial Unicode MS"/>
                <a:cs typeface="Arial Unicode MS"/>
              </a:rPr>
              <a:t>Project code</a:t>
            </a:r>
            <a:r>
              <a:rPr lang="en-US" sz="1600" b="1" dirty="0">
                <a:ln>
                  <a:noFill/>
                </a:ln>
                <a:solidFill>
                  <a:srgbClr val="333333"/>
                </a:solidFill>
                <a:effectLst/>
                <a:uFill>
                  <a:solidFill>
                    <a:srgbClr val="333333"/>
                  </a:solidFill>
                </a:uFill>
                <a:latin typeface="Inter Bold"/>
                <a:ea typeface="Arial Unicode MS"/>
                <a:cs typeface="Arial Unicode MS"/>
              </a:rPr>
              <a:t> Nr.2025- 1-RO01-KA121-SCH-000320837 </a:t>
            </a:r>
            <a:r>
              <a:rPr lang="tr-TR" sz="1600" b="1" dirty="0">
                <a:ln>
                  <a:noFill/>
                </a:ln>
                <a:solidFill>
                  <a:srgbClr val="333333"/>
                </a:solidFill>
                <a:effectLst/>
                <a:uFill>
                  <a:solidFill>
                    <a:srgbClr val="333333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                                  </a:t>
            </a:r>
            <a:endParaRPr lang="en-US" sz="1600" dirty="0">
              <a:ln>
                <a:noFill/>
              </a:ln>
              <a:solidFill>
                <a:srgbClr val="333333"/>
              </a:solidFill>
              <a:effectLst/>
              <a:uFill>
                <a:solidFill>
                  <a:srgbClr val="333333"/>
                </a:solidFill>
              </a:uFill>
              <a:latin typeface="Inter Bold"/>
              <a:ea typeface="Arial Unicode MS"/>
              <a:cs typeface="Arial Unicode MS"/>
            </a:endParaRPr>
          </a:p>
          <a:p>
            <a:pPr marL="0" marR="0" algn="just">
              <a:buNone/>
              <a:tabLst>
                <a:tab pos="2637155" algn="ctr"/>
                <a:tab pos="5274310" algn="r"/>
              </a:tabLst>
            </a:pPr>
            <a:r>
              <a:rPr lang="ro-RO" sz="1600" b="1" dirty="0">
                <a:ln>
                  <a:noFill/>
                </a:ln>
                <a:solidFill>
                  <a:srgbClr val="333333"/>
                </a:solidFill>
                <a:effectLst/>
                <a:uFill>
                  <a:solidFill>
                    <a:srgbClr val="333333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Erasmus Mobility Academy</a:t>
            </a:r>
            <a:endParaRPr lang="en-US" sz="1600" dirty="0">
              <a:ln>
                <a:noFill/>
              </a:ln>
              <a:solidFill>
                <a:srgbClr val="333333"/>
              </a:solidFill>
              <a:effectLst/>
              <a:uFill>
                <a:solidFill>
                  <a:srgbClr val="333333"/>
                </a:solidFill>
              </a:uFill>
              <a:latin typeface="Inter Bold"/>
              <a:ea typeface="Arial Unicode MS"/>
              <a:cs typeface="Arial Unicode MS"/>
            </a:endParaRPr>
          </a:p>
          <a:p>
            <a:pPr>
              <a:buNone/>
            </a:pPr>
            <a:r>
              <a:rPr lang="ro-RO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Budapest, Hungary</a:t>
            </a:r>
          </a:p>
          <a:p>
            <a:pPr>
              <a:buNone/>
            </a:pPr>
            <a:r>
              <a:rPr lang="ro-RO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16-20 Februarie 2026</a:t>
            </a:r>
          </a:p>
          <a:p>
            <a:pPr>
              <a:buNone/>
            </a:pPr>
            <a:endParaRPr lang="ro-RO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47BE0-FA01-18CC-ACE1-726BBD45BE91}"/>
              </a:ext>
            </a:extLst>
          </p:cNvPr>
          <p:cNvSpPr txBox="1"/>
          <p:nvPr/>
        </p:nvSpPr>
        <p:spPr>
          <a:xfrm>
            <a:off x="6032500" y="5835638"/>
            <a:ext cx="7315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buNone/>
              <a:tabLst>
                <a:tab pos="2637155" algn="ctr"/>
                <a:tab pos="5274310" algn="r"/>
              </a:tabLst>
            </a:pPr>
            <a:r>
              <a:rPr lang="ro-RO" sz="1800" b="1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333333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Prof. înv. </a:t>
            </a:r>
            <a:r>
              <a:rPr lang="ro-RO" b="1" dirty="0">
                <a:solidFill>
                  <a:srgbClr val="000000"/>
                </a:solidFill>
                <a:uFill>
                  <a:solidFill>
                    <a:srgbClr val="333333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primar Briciu Nicoleta</a:t>
            </a:r>
          </a:p>
          <a:p>
            <a:pPr marL="0" marR="0" algn="just">
              <a:buNone/>
              <a:tabLst>
                <a:tab pos="2637155" algn="ctr"/>
                <a:tab pos="5274310" algn="r"/>
              </a:tabLst>
            </a:pPr>
            <a:r>
              <a:rPr lang="ro-RO" b="1" dirty="0">
                <a:solidFill>
                  <a:srgbClr val="000000"/>
                </a:solidFill>
                <a:uFill>
                  <a:solidFill>
                    <a:srgbClr val="333333"/>
                  </a:solidFill>
                </a:uFill>
                <a:latin typeface="Times New Roman" panose="02020603050405020304" pitchFamily="18" charset="0"/>
              </a:rPr>
              <a:t>Prof. Negoi Adriana</a:t>
            </a:r>
          </a:p>
          <a:p>
            <a:pPr marL="0" marR="0" algn="just">
              <a:buNone/>
              <a:tabLst>
                <a:tab pos="2637155" algn="ctr"/>
                <a:tab pos="5274310" algn="r"/>
              </a:tabLst>
            </a:pPr>
            <a:r>
              <a:rPr lang="ro-RO" b="1" dirty="0">
                <a:solidFill>
                  <a:srgbClr val="000000"/>
                </a:solidFill>
                <a:uFill>
                  <a:solidFill>
                    <a:srgbClr val="333333"/>
                  </a:solidFill>
                </a:uFill>
                <a:latin typeface="Times New Roman" panose="02020603050405020304" pitchFamily="18" charset="0"/>
              </a:rPr>
              <a:t>Prof. Semerian Gabriela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2441" y="990600"/>
            <a:ext cx="7582059" cy="595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Transformați</a:t>
            </a:r>
            <a:r>
              <a:rPr lang="en-US" sz="2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</a:t>
            </a:r>
            <a:r>
              <a:rPr lang="en-US" sz="25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ducația</a:t>
            </a:r>
            <a:r>
              <a:rPr lang="en-US" sz="2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, </a:t>
            </a:r>
            <a:r>
              <a:rPr lang="ro-RO" sz="2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planeta noastră este unică</a:t>
            </a:r>
            <a:endParaRPr lang="en-US" sz="2500" dirty="0"/>
          </a:p>
        </p:txBody>
      </p:sp>
      <p:sp>
        <p:nvSpPr>
          <p:cNvPr id="4" name="Text 1"/>
          <p:cNvSpPr/>
          <p:nvPr/>
        </p:nvSpPr>
        <p:spPr>
          <a:xfrm>
            <a:off x="645557" y="1854756"/>
            <a:ext cx="8046482" cy="162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Cunoscând și apreciind natura, oamenii o vor proteja. Educația pentru dezvoltare durabilă creează generații de apărători ai planetei.</a:t>
            </a:r>
            <a:endParaRPr lang="en-US" sz="1000" dirty="0"/>
          </a:p>
        </p:txBody>
      </p:sp>
      <p:sp>
        <p:nvSpPr>
          <p:cNvPr id="5" name="Shape 2"/>
          <p:cNvSpPr/>
          <p:nvPr/>
        </p:nvSpPr>
        <p:spPr>
          <a:xfrm>
            <a:off x="451961" y="1772126"/>
            <a:ext cx="15240" cy="327422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6" name="Shape 3"/>
          <p:cNvSpPr/>
          <p:nvPr/>
        </p:nvSpPr>
        <p:spPr>
          <a:xfrm>
            <a:off x="451961" y="2182177"/>
            <a:ext cx="8240078" cy="1142167"/>
          </a:xfrm>
          <a:prstGeom prst="roundRect">
            <a:avLst>
              <a:gd name="adj" fmla="val 474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88645" y="2318861"/>
            <a:ext cx="387310" cy="387310"/>
          </a:xfrm>
          <a:prstGeom prst="roundRect">
            <a:avLst>
              <a:gd name="adj" fmla="val 23606634"/>
            </a:avLst>
          </a:prstGeom>
          <a:solidFill>
            <a:srgbClr val="4950BC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087" y="2425303"/>
            <a:ext cx="174308" cy="17430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88645" y="2779633"/>
            <a:ext cx="1614130" cy="201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Concepte EDD</a:t>
            </a:r>
            <a:endParaRPr lang="en-US" sz="1250" dirty="0"/>
          </a:p>
        </p:txBody>
      </p:sp>
      <p:sp>
        <p:nvSpPr>
          <p:cNvPr id="10" name="Text 6"/>
          <p:cNvSpPr/>
          <p:nvPr/>
        </p:nvSpPr>
        <p:spPr>
          <a:xfrm>
            <a:off x="588645" y="3025497"/>
            <a:ext cx="7966710" cy="162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Principii și metodologii de bază</a:t>
            </a:r>
            <a:endParaRPr lang="en-US" sz="1000" dirty="0"/>
          </a:p>
        </p:txBody>
      </p:sp>
      <p:sp>
        <p:nvSpPr>
          <p:cNvPr id="11" name="Shape 7"/>
          <p:cNvSpPr/>
          <p:nvPr/>
        </p:nvSpPr>
        <p:spPr>
          <a:xfrm>
            <a:off x="451961" y="3397806"/>
            <a:ext cx="8240078" cy="1142167"/>
          </a:xfrm>
          <a:prstGeom prst="roundRect">
            <a:avLst>
              <a:gd name="adj" fmla="val 474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Shape 8"/>
          <p:cNvSpPr/>
          <p:nvPr/>
        </p:nvSpPr>
        <p:spPr>
          <a:xfrm>
            <a:off x="588645" y="3534489"/>
            <a:ext cx="387310" cy="387310"/>
          </a:xfrm>
          <a:prstGeom prst="roundRect">
            <a:avLst>
              <a:gd name="adj" fmla="val 23606634"/>
            </a:avLst>
          </a:prstGeom>
          <a:solidFill>
            <a:srgbClr val="4950BC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087" y="3640931"/>
            <a:ext cx="174308" cy="17430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88645" y="3859291"/>
            <a:ext cx="1681282" cy="33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Materiale</a:t>
            </a: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</a:t>
            </a:r>
            <a:r>
              <a:rPr lang="en-US" sz="125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idactice</a:t>
            </a:r>
            <a:endParaRPr lang="en-US" sz="1250" dirty="0"/>
          </a:p>
        </p:txBody>
      </p:sp>
      <p:sp>
        <p:nvSpPr>
          <p:cNvPr id="15" name="Text 10"/>
          <p:cNvSpPr/>
          <p:nvPr/>
        </p:nvSpPr>
        <p:spPr>
          <a:xfrm>
            <a:off x="588645" y="4241125"/>
            <a:ext cx="7966710" cy="162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Resurse adaptate și curriculum</a:t>
            </a:r>
            <a:endParaRPr lang="en-US" sz="1000" dirty="0"/>
          </a:p>
        </p:txBody>
      </p:sp>
      <p:sp>
        <p:nvSpPr>
          <p:cNvPr id="16" name="Shape 11"/>
          <p:cNvSpPr/>
          <p:nvPr/>
        </p:nvSpPr>
        <p:spPr>
          <a:xfrm>
            <a:off x="451961" y="4613434"/>
            <a:ext cx="8240078" cy="1142167"/>
          </a:xfrm>
          <a:prstGeom prst="roundRect">
            <a:avLst>
              <a:gd name="adj" fmla="val 474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Shape 12"/>
          <p:cNvSpPr/>
          <p:nvPr/>
        </p:nvSpPr>
        <p:spPr>
          <a:xfrm>
            <a:off x="588645" y="4750117"/>
            <a:ext cx="387310" cy="387310"/>
          </a:xfrm>
          <a:prstGeom prst="roundRect">
            <a:avLst>
              <a:gd name="adj" fmla="val 23606634"/>
            </a:avLst>
          </a:prstGeom>
          <a:solidFill>
            <a:srgbClr val="4950BC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087" y="4856559"/>
            <a:ext cx="174308" cy="174307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588645" y="5210889"/>
            <a:ext cx="1681282" cy="201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Acțiune</a:t>
            </a: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ins</a:t>
            </a:r>
            <a:r>
              <a:rPr lang="en-US" sz="125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tituțională</a:t>
            </a:r>
            <a:endParaRPr lang="en-US" sz="1250" dirty="0"/>
          </a:p>
        </p:txBody>
      </p:sp>
      <p:sp>
        <p:nvSpPr>
          <p:cNvPr id="20" name="Text 14"/>
          <p:cNvSpPr/>
          <p:nvPr/>
        </p:nvSpPr>
        <p:spPr>
          <a:xfrm>
            <a:off x="588645" y="5456753"/>
            <a:ext cx="7966710" cy="162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Planuri de sustanabilitate pentru școli</a:t>
            </a:r>
            <a:endParaRPr lang="en-US" sz="1000" dirty="0"/>
          </a:p>
        </p:txBody>
      </p:sp>
      <p:sp>
        <p:nvSpPr>
          <p:cNvPr id="21" name="Shape 15"/>
          <p:cNvSpPr/>
          <p:nvPr/>
        </p:nvSpPr>
        <p:spPr>
          <a:xfrm>
            <a:off x="451961" y="5829062"/>
            <a:ext cx="8240078" cy="1142167"/>
          </a:xfrm>
          <a:prstGeom prst="roundRect">
            <a:avLst>
              <a:gd name="adj" fmla="val 474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2" name="Shape 16"/>
          <p:cNvSpPr/>
          <p:nvPr/>
        </p:nvSpPr>
        <p:spPr>
          <a:xfrm>
            <a:off x="588645" y="5965746"/>
            <a:ext cx="387310" cy="387310"/>
          </a:xfrm>
          <a:prstGeom prst="roundRect">
            <a:avLst>
              <a:gd name="adj" fmla="val 23606634"/>
            </a:avLst>
          </a:prstGeom>
          <a:solidFill>
            <a:srgbClr val="4950BC"/>
          </a:solidFill>
          <a:ln/>
        </p:spPr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5087" y="6072188"/>
            <a:ext cx="174308" cy="174307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588645" y="6426518"/>
            <a:ext cx="1960602" cy="201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Comunitate</a:t>
            </a: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</a:t>
            </a:r>
            <a:r>
              <a:rPr lang="en-US" sz="125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olaborativă</a:t>
            </a:r>
            <a:endParaRPr lang="en-US" sz="1250" dirty="0"/>
          </a:p>
        </p:txBody>
      </p:sp>
      <p:sp>
        <p:nvSpPr>
          <p:cNvPr id="25" name="Text 18"/>
          <p:cNvSpPr/>
          <p:nvPr/>
        </p:nvSpPr>
        <p:spPr>
          <a:xfrm>
            <a:off x="588645" y="6672382"/>
            <a:ext cx="7966710" cy="162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Rețea de formatori dedicați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3413"/>
            <a:ext cx="758451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Principii și Metodologii EDD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028224" y="456414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Această activitate oferă participanților o bază solidă în principiile educației pentru dezvoltare durabilă. </a:t>
            </a:r>
            <a:r>
              <a:rPr lang="ro-RO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Profesorii au explorat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concepte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cheie, cadre metodologice și abordări pedagogice centrate pe </a:t>
            </a:r>
            <a:r>
              <a:rPr lang="ro-RO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sustenabilitate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523309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28224" y="5757743"/>
            <a:ext cx="33828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Concepte Fundamentale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6248162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Explorarea principiilor de bază ale dezvoltării durabile și integrarea lor în practica educațională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5523309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451396" y="57577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Cadre Metodologice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5451396" y="6248162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Familiarizarea cu metodele de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învățare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o-RO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practică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și învățarea bazată pe proiecte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9640133" y="5523309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874568" y="5757743"/>
            <a:ext cx="35185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Abordări Interdisciplinare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9874568" y="6248162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Integrarea temelor de durabilitate în diverse discipline și contexte educaționale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107169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Workshop de Conștientizare Ecologică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331601"/>
            <a:ext cx="420516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Explorarea</a:t>
            </a: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</a:t>
            </a:r>
            <a:r>
              <a:rPr lang="en-US" sz="22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rovocărilor</a:t>
            </a: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</a:t>
            </a:r>
            <a:r>
              <a:rPr lang="en-US" sz="22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cologice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3267075"/>
            <a:ext cx="420516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Participanții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o-RO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 analizat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provocările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ecologice actuale din regiunea lor și din întreaga lume, înțelegând implicațiile locale și globale.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4945499"/>
            <a:ext cx="420516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Dezvoltarea</a:t>
            </a: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</a:t>
            </a:r>
            <a:r>
              <a:rPr lang="en-US" sz="22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aterialelor</a:t>
            </a: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</a:t>
            </a:r>
            <a:r>
              <a:rPr lang="en-US" sz="22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dactice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638943" y="5880973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Crearea de resurse educaționale concrete pentru abordarea problemelor de mediu în sala de clasă.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958" y="966549"/>
            <a:ext cx="7914084" cy="10982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Planificarea</a:t>
            </a:r>
            <a:r>
              <a:rPr lang="en-US" sz="3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3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</a:t>
            </a:r>
            <a:r>
              <a:rPr lang="en-US" sz="3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xperiențelor</a:t>
            </a:r>
            <a:r>
              <a:rPr lang="en-US" sz="3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de </a:t>
            </a:r>
            <a:r>
              <a:rPr lang="ro-RO" sz="3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î</a:t>
            </a:r>
            <a:r>
              <a:rPr lang="en-US" sz="3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nvățare</a:t>
            </a:r>
            <a:r>
              <a:rPr lang="en-US" sz="3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3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</a:t>
            </a:r>
            <a:r>
              <a:rPr lang="en-US" sz="3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ractică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14958" y="2268974"/>
            <a:ext cx="175617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14958" y="2544604"/>
            <a:ext cx="7914084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6" name="Text 3"/>
          <p:cNvSpPr/>
          <p:nvPr/>
        </p:nvSpPr>
        <p:spPr>
          <a:xfrm>
            <a:off x="790575" y="2731711"/>
            <a:ext cx="2411849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Identificarea</a:t>
            </a: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</a:t>
            </a:r>
            <a:r>
              <a:rPr lang="en-US" sz="17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ocațiilor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14958" y="3034308"/>
            <a:ext cx="7914084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Selectarea locurilor potrivite pentru învățare în aer liber în comunitatea locală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14958" y="3551515"/>
            <a:ext cx="175617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614958" y="3827145"/>
            <a:ext cx="7914084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0" name="Text 7"/>
          <p:cNvSpPr/>
          <p:nvPr/>
        </p:nvSpPr>
        <p:spPr>
          <a:xfrm>
            <a:off x="614958" y="3960614"/>
            <a:ext cx="2401253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Cercetarea</a:t>
            </a: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</a:t>
            </a:r>
            <a:r>
              <a:rPr lang="en-US" sz="17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esurselor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614958" y="4316849"/>
            <a:ext cx="7914084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Colecționarea materialelor și resurselor necesare pentru </a:t>
            </a:r>
            <a:r>
              <a:rPr lang="en-US" sz="13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activitățile</a:t>
            </a: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o-RO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bazate pe învățare practică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14958" y="4834057"/>
            <a:ext cx="175617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4958" y="5109686"/>
            <a:ext cx="7914084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4" name="Text 11"/>
          <p:cNvSpPr/>
          <p:nvPr/>
        </p:nvSpPr>
        <p:spPr>
          <a:xfrm>
            <a:off x="614958" y="5243155"/>
            <a:ext cx="2842498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Proiectarea</a:t>
            </a: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</a:t>
            </a:r>
            <a:r>
              <a:rPr lang="en-US" sz="17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etodologiilor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614958" y="5599390"/>
            <a:ext cx="7914084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Dezvoltarea metodelor de învățare practice și interacțiuni cu mediul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14958" y="6116598"/>
            <a:ext cx="175617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350" dirty="0"/>
          </a:p>
        </p:txBody>
      </p:sp>
      <p:sp>
        <p:nvSpPr>
          <p:cNvPr id="17" name="Shape 14"/>
          <p:cNvSpPr/>
          <p:nvPr/>
        </p:nvSpPr>
        <p:spPr>
          <a:xfrm>
            <a:off x="614958" y="6392228"/>
            <a:ext cx="7914084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8" name="Text 15"/>
          <p:cNvSpPr/>
          <p:nvPr/>
        </p:nvSpPr>
        <p:spPr>
          <a:xfrm>
            <a:off x="614958" y="6525697"/>
            <a:ext cx="2428756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Planificarea</a:t>
            </a: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</a:t>
            </a:r>
            <a:r>
              <a:rPr lang="en-US" sz="17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rupurilor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614958" y="6881932"/>
            <a:ext cx="7914084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Organizarea activităților de învățare colaborativă în echipe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5515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Proiectarea</a:t>
            </a: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</a:t>
            </a:r>
            <a:r>
              <a:rPr lang="en-US" sz="4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urriculumului</a:t>
            </a: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pentru</a:t>
            </a: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</a:t>
            </a:r>
            <a:r>
              <a:rPr lang="en-US" sz="4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ezvoltare</a:t>
            </a: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</a:t>
            </a:r>
            <a:r>
              <a:rPr lang="en-US" sz="4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urabilă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630436" y="3023235"/>
            <a:ext cx="4531876" cy="3940731"/>
          </a:xfrm>
          <a:prstGeom prst="roundRect">
            <a:avLst>
              <a:gd name="adj" fmla="val 4144"/>
            </a:avLst>
          </a:prstGeom>
          <a:solidFill>
            <a:srgbClr val="2E7D32"/>
          </a:solidFill>
          <a:ln/>
        </p:spPr>
      </p:sp>
      <p:sp>
        <p:nvSpPr>
          <p:cNvPr id="4" name="Text 2"/>
          <p:cNvSpPr/>
          <p:nvPr/>
        </p:nvSpPr>
        <p:spPr>
          <a:xfrm>
            <a:off x="857250" y="3250049"/>
            <a:ext cx="31926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Obiective</a:t>
            </a: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</a:t>
            </a:r>
            <a:r>
              <a:rPr lang="en-US" sz="2200" b="1" dirty="0" err="1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ducaționale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57250" y="3831193"/>
            <a:ext cx="407824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Stabilirea obiectivelor de învățare clare și măsurabile centrate pe teme de durabilitate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559981" y="339887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4950BC"/>
          </a:solidFill>
          <a:ln/>
        </p:spPr>
      </p:sp>
      <p:sp>
        <p:nvSpPr>
          <p:cNvPr id="7" name="Text 5"/>
          <p:cNvSpPr/>
          <p:nvPr/>
        </p:nvSpPr>
        <p:spPr>
          <a:xfrm>
            <a:off x="5900142" y="3278386"/>
            <a:ext cx="35185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Abordări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</a:t>
            </a:r>
            <a:r>
              <a:rPr lang="en-US" sz="22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nterdisciplinare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900142" y="3859530"/>
            <a:ext cx="366010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Integrarea conceptelor de durabilitate în multiple discipline</a:t>
            </a:r>
            <a:r>
              <a:rPr lang="ro-RO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 școlare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843730" y="339887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4950BC"/>
          </a:solidFill>
          <a:ln/>
        </p:spPr>
      </p:sp>
      <p:sp>
        <p:nvSpPr>
          <p:cNvPr id="10" name="Text 8"/>
          <p:cNvSpPr/>
          <p:nvPr/>
        </p:nvSpPr>
        <p:spPr>
          <a:xfrm>
            <a:off x="10183892" y="32783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Planuri de </a:t>
            </a:r>
            <a:r>
              <a:rPr lang="ro-RO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</a:t>
            </a:r>
            <a:r>
              <a:rPr lang="en-US" sz="22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ecție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183892" y="3859530"/>
            <a:ext cx="36602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Crearea de unități didactice concrete și materiale de curs adaptate nivelului de învățare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559981" y="552235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4950BC"/>
          </a:solidFill>
          <a:ln/>
        </p:spPr>
      </p:sp>
      <p:sp>
        <p:nvSpPr>
          <p:cNvPr id="13" name="Text 11"/>
          <p:cNvSpPr/>
          <p:nvPr/>
        </p:nvSpPr>
        <p:spPr>
          <a:xfrm>
            <a:off x="5900142" y="54018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Evaluare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</a:t>
            </a:r>
            <a:r>
              <a:rPr lang="en-US" sz="22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urabilă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5900142" y="5983010"/>
            <a:ext cx="794396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Dezvoltarea metodelor de evaluare care măsoară înțelegerea conceptelor de durabilitate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5333" y="641033"/>
            <a:ext cx="7633335" cy="1348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Adaptarea</a:t>
            </a:r>
            <a:r>
              <a:rPr lang="en-US" sz="4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4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</a:t>
            </a:r>
            <a:r>
              <a:rPr lang="en-US" sz="42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aterialelor</a:t>
            </a:r>
            <a:r>
              <a:rPr lang="en-US" sz="4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4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</a:t>
            </a:r>
            <a:r>
              <a:rPr lang="en-US" sz="42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idactice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55333" y="2298025"/>
            <a:ext cx="7633335" cy="1626632"/>
          </a:xfrm>
          <a:prstGeom prst="roundRect">
            <a:avLst>
              <a:gd name="adj" fmla="val 8994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24852" y="2298025"/>
            <a:ext cx="121920" cy="1626632"/>
          </a:xfrm>
          <a:prstGeom prst="roundRect">
            <a:avLst>
              <a:gd name="adj" fmla="val 74353"/>
            </a:avLst>
          </a:prstGeom>
          <a:solidFill>
            <a:srgbClr val="4950BC"/>
          </a:solidFill>
          <a:ln/>
        </p:spPr>
      </p:sp>
      <p:sp>
        <p:nvSpPr>
          <p:cNvPr id="6" name="Text 3"/>
          <p:cNvSpPr/>
          <p:nvPr/>
        </p:nvSpPr>
        <p:spPr>
          <a:xfrm>
            <a:off x="1092994" y="2544247"/>
            <a:ext cx="2896433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Selectarea</a:t>
            </a: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</a:t>
            </a:r>
            <a:r>
              <a:rPr lang="en-US" sz="21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esurselor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092994" y="3004542"/>
            <a:ext cx="7049453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Identificarea materialelor didactice existente care pot fi adaptate pentru educația de </a:t>
            </a:r>
            <a:r>
              <a:rPr lang="ro-RO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sustenabilă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55333" y="4129921"/>
            <a:ext cx="7633335" cy="1626632"/>
          </a:xfrm>
          <a:prstGeom prst="roundRect">
            <a:avLst>
              <a:gd name="adj" fmla="val 8994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24852" y="4129921"/>
            <a:ext cx="121920" cy="1626632"/>
          </a:xfrm>
          <a:prstGeom prst="roundRect">
            <a:avLst>
              <a:gd name="adj" fmla="val 74353"/>
            </a:avLst>
          </a:prstGeom>
          <a:solidFill>
            <a:srgbClr val="4950BC"/>
          </a:solidFill>
          <a:ln/>
        </p:spPr>
      </p:sp>
      <p:sp>
        <p:nvSpPr>
          <p:cNvPr id="10" name="Text 7"/>
          <p:cNvSpPr/>
          <p:nvPr/>
        </p:nvSpPr>
        <p:spPr>
          <a:xfrm>
            <a:off x="1092994" y="4376142"/>
            <a:ext cx="364914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Personalizarea</a:t>
            </a: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</a:t>
            </a:r>
            <a:r>
              <a:rPr lang="en-US" sz="21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onținutului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1092994" y="4836438"/>
            <a:ext cx="7049453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Modificarea materialelor pentru a le alinia cu principiile EDD și contextul local de învățare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755333" y="5961817"/>
            <a:ext cx="7633335" cy="1626632"/>
          </a:xfrm>
          <a:prstGeom prst="roundRect">
            <a:avLst>
              <a:gd name="adj" fmla="val 8994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24852" y="5961817"/>
            <a:ext cx="121920" cy="1626632"/>
          </a:xfrm>
          <a:prstGeom prst="roundRect">
            <a:avLst>
              <a:gd name="adj" fmla="val 74353"/>
            </a:avLst>
          </a:prstGeom>
          <a:solidFill>
            <a:srgbClr val="4950BC"/>
          </a:solidFill>
          <a:ln/>
        </p:spPr>
      </p:sp>
      <p:sp>
        <p:nvSpPr>
          <p:cNvPr id="14" name="Text 11"/>
          <p:cNvSpPr/>
          <p:nvPr/>
        </p:nvSpPr>
        <p:spPr>
          <a:xfrm>
            <a:off x="1092994" y="6208038"/>
            <a:ext cx="269783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Crearea de Resurse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092994" y="6668333"/>
            <a:ext cx="7049453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Dezvoltarea de materiale didactice originale care reflectă temele de durabilitate relevante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1990" y="535781"/>
            <a:ext cx="10796826" cy="609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Plan de </a:t>
            </a:r>
            <a:r>
              <a:rPr lang="ro-RO" sz="3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</a:t>
            </a:r>
            <a:r>
              <a:rPr lang="en-US" sz="38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cțiune</a:t>
            </a:r>
            <a:r>
              <a:rPr lang="en-US" sz="3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pentru</a:t>
            </a:r>
            <a:r>
              <a:rPr lang="en-US" sz="3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3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</a:t>
            </a:r>
            <a:r>
              <a:rPr lang="en-US" sz="38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ustanabilitate</a:t>
            </a:r>
            <a:r>
              <a:rPr lang="ro-RO" sz="3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în</a:t>
            </a:r>
            <a:r>
              <a:rPr lang="en-US" sz="3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3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ș</a:t>
            </a:r>
            <a:r>
              <a:rPr lang="en-US" sz="3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</a:t>
            </a:r>
            <a:r>
              <a:rPr lang="ro-RO" sz="38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ală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681990" y="1563291"/>
            <a:ext cx="2435781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Obiective</a:t>
            </a:r>
            <a:r>
              <a:rPr lang="en-US" sz="1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1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</a:t>
            </a:r>
            <a:r>
              <a:rPr lang="en-US" sz="19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trategice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681990" y="2035135"/>
            <a:ext cx="8456771" cy="579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Participanții vor colabora pentru a dezvolta planuri de acțiune concrete pentru instituțiile lor educaționale, identificând pași specifici pentru îmbunătățirea amprentei ecologice.</a:t>
            </a:r>
            <a:endParaRPr lang="en-US" sz="1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" y="2802969"/>
            <a:ext cx="8456771" cy="471999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9621679" y="2541151"/>
            <a:ext cx="438388" cy="438388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694724" y="2577703"/>
            <a:ext cx="292298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10227469" y="2608064"/>
            <a:ext cx="2435781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Audit </a:t>
            </a:r>
            <a:r>
              <a:rPr lang="ro-RO" sz="1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</a:t>
            </a:r>
            <a:r>
              <a:rPr lang="en-US" sz="19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cologic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227469" y="3079909"/>
            <a:ext cx="3728442" cy="579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Evaluarea amprentei ecologice actuale a școlii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9621679" y="3994309"/>
            <a:ext cx="438388" cy="438388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694724" y="4030861"/>
            <a:ext cx="292298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10227469" y="4061222"/>
            <a:ext cx="2518648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Obiective</a:t>
            </a:r>
            <a:r>
              <a:rPr lang="en-US" sz="1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1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</a:t>
            </a:r>
            <a:r>
              <a:rPr lang="en-US" sz="19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ăsurabile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10227469" y="4533067"/>
            <a:ext cx="3728442" cy="579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Stabilirea țintelor concrete de performanță în sustanabilitate</a:t>
            </a:r>
            <a:endParaRPr lang="en-US" sz="1500" dirty="0"/>
          </a:p>
        </p:txBody>
      </p:sp>
      <p:sp>
        <p:nvSpPr>
          <p:cNvPr id="14" name="Shape 11"/>
          <p:cNvSpPr/>
          <p:nvPr/>
        </p:nvSpPr>
        <p:spPr>
          <a:xfrm>
            <a:off x="9621679" y="5447467"/>
            <a:ext cx="438388" cy="438388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9694724" y="5484019"/>
            <a:ext cx="292298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00" dirty="0"/>
          </a:p>
        </p:txBody>
      </p:sp>
      <p:sp>
        <p:nvSpPr>
          <p:cNvPr id="16" name="Text 13"/>
          <p:cNvSpPr/>
          <p:nvPr/>
        </p:nvSpPr>
        <p:spPr>
          <a:xfrm>
            <a:off x="10227469" y="5514380"/>
            <a:ext cx="2574488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Plan de </a:t>
            </a:r>
            <a:r>
              <a:rPr lang="ro-RO" sz="19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</a:t>
            </a:r>
            <a:r>
              <a:rPr lang="en-US" sz="19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mplementare</a:t>
            </a:r>
            <a:endParaRPr lang="en-US" sz="1900" dirty="0"/>
          </a:p>
        </p:txBody>
      </p:sp>
      <p:sp>
        <p:nvSpPr>
          <p:cNvPr id="17" name="Text 14"/>
          <p:cNvSpPr/>
          <p:nvPr/>
        </p:nvSpPr>
        <p:spPr>
          <a:xfrm>
            <a:off x="10227469" y="5986224"/>
            <a:ext cx="3728442" cy="579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Crearea unui calendar cu responsabilități clare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558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Prezentare </a:t>
            </a:r>
            <a:r>
              <a:rPr lang="en-US" sz="4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și</a:t>
            </a: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feedback c</a:t>
            </a:r>
            <a:r>
              <a:rPr lang="en-US" sz="4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olegial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643307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28701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Prezentare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360539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Fiecare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participant</a:t>
            </a:r>
            <a:r>
              <a:rPr lang="ro-RO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își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prezintă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o-RO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oferta educațională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și planul de acțiune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313158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Feedback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5030391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o-RO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Colegii oferă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comentarii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constructive și sugestii de îmbunătățire de la colegi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983010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62098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</a:t>
            </a:r>
            <a:r>
              <a:rPr lang="ro-RO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vizuire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700242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Îmbunătățirea ideilor prin învățare colaborativă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Reflecție </a:t>
            </a:r>
            <a:r>
              <a:rPr lang="en-US" sz="4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și</a:t>
            </a: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</a:t>
            </a:r>
            <a:r>
              <a:rPr lang="en-US" sz="445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valuare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Reflecție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</a:t>
            </a:r>
            <a:r>
              <a:rPr lang="en-US" sz="22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ersonală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Evaluarea progresului personal în învățare și dezvoltare profesională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5633" y="3396377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680097"/>
            <a:ext cx="4197310" cy="35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Efec</a:t>
            </a:r>
            <a:r>
              <a:rPr lang="ro-RO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iența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ofertei educaționale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170515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Analiza eficacității programului și impactului asupra competențelor didactice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5201" y="3396377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132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Aplicare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</a:t>
            </a:r>
            <a:r>
              <a:rPr lang="en-US" sz="22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ractică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623084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Planificarea implementării cunoștințelor dobândite în sala de clasă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75201" y="5655945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496794" y="5032295"/>
            <a:ext cx="33657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ro-RO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Strategie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o-RO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</a:t>
            </a:r>
            <a:r>
              <a:rPr lang="en-US" sz="22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omunitară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623084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Stabilirea conexiunilor cu colegii pentru învățare continuă și sprijin reciproc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15633" y="5655945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580</Words>
  <Application>Microsoft Office PowerPoint</Application>
  <PresentationFormat>Custom</PresentationFormat>
  <Paragraphs>100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Inter Bold</vt:lpstr>
      <vt:lpstr>Times New Roman</vt:lpstr>
      <vt:lpstr>Arial</vt:lpstr>
      <vt:lpstr>Inter</vt:lpstr>
      <vt:lpstr>Inter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Adriana</cp:lastModifiedBy>
  <cp:revision>2</cp:revision>
  <dcterms:created xsi:type="dcterms:W3CDTF">2026-02-23T19:15:43Z</dcterms:created>
  <dcterms:modified xsi:type="dcterms:W3CDTF">2026-02-24T18:14:19Z</dcterms:modified>
</cp:coreProperties>
</file>